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1" r:id="rId1"/>
  </p:sldMasterIdLst>
  <p:notesMasterIdLst>
    <p:notesMasterId r:id="rId30"/>
  </p:notesMasterIdLst>
  <p:sldIdLst>
    <p:sldId id="257" r:id="rId2"/>
    <p:sldId id="258" r:id="rId3"/>
    <p:sldId id="259" r:id="rId4"/>
    <p:sldId id="265" r:id="rId5"/>
    <p:sldId id="275" r:id="rId6"/>
    <p:sldId id="260" r:id="rId7"/>
    <p:sldId id="266" r:id="rId8"/>
    <p:sldId id="267" r:id="rId9"/>
    <p:sldId id="268" r:id="rId10"/>
    <p:sldId id="261" r:id="rId11"/>
    <p:sldId id="262" r:id="rId12"/>
    <p:sldId id="270" r:id="rId13"/>
    <p:sldId id="269" r:id="rId14"/>
    <p:sldId id="271" r:id="rId15"/>
    <p:sldId id="272" r:id="rId16"/>
    <p:sldId id="263" r:id="rId17"/>
    <p:sldId id="264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0000"/>
    <a:srgbClr val="6666FF"/>
    <a:srgbClr val="2E287C"/>
    <a:srgbClr val="188313"/>
    <a:srgbClr val="1104B4"/>
    <a:srgbClr val="D60000"/>
    <a:srgbClr val="376BB7"/>
    <a:srgbClr val="2B7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46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1469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46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E83F80-12DA-4E15-BDCD-705733B20F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410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8B76CA-37DD-4F9F-A249-1223007C5FFC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1571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6654F8-A2DA-4B79-BAB9-1BFEFF08B92C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239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A933AB-E8E3-47ED-A687-9CF560EDAF03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24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4FA461-8B7B-449F-B999-6FB62A635BA4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25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F82667-651E-40AA-915E-0491695A2C64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26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550589-DD20-4D89-987D-3D11957E81AF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28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41776D-7D73-40AC-A75E-F87C982C36CE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29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022C66-22B1-4015-B713-DEC8563A1522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30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765B2-1DF1-4E58-9F9D-84CD03EAC639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310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AF963E-ECB4-4A90-B379-D4E7ED864EEA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32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955F41-5AD7-407F-AB1B-1E09EC461B52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33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37606F-A76D-4BF9-BECC-DCF0AEB43D7D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16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43DE2E-C85C-4D93-94A8-12C37549208D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42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1F91B7-BAF8-4736-A8A4-6452F859F7F1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44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AFF4CC-AD4C-4145-BC71-4B3FA18565BA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46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12A047-6D2F-4257-AC51-D631F8BF57EB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48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18BCBF-3132-47BC-A747-6D07003AFA05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50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9CA80-A37D-455E-BAAE-C3B59A13EEF2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52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A6C7C6-1C43-4F05-B1B3-E399BC7D7EC8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54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A95A8F-581D-4E28-83D8-01F5F4C1989D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56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EBD1C6-053E-46C8-9198-FD1AE636D04E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58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BAC911-6944-4803-93DA-FB50BF99CEB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177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1FEA20-90CD-4D82-A6ED-37CBFADAC443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18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9B351-A065-4213-80EA-EBE7E612A4CA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35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206284-7131-4A6B-8310-F2DF31ACDD94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198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29F2E6-838B-4E6B-BA4E-A974AEC1B6D1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20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0FBD60-C634-4A30-A797-FC2419683F96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218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BBC7D2-ACF0-44D9-9C0D-5B1DA94D55D0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22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D839D22-7A4D-42BB-BA70-D3474040B85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24256-D1D5-4831-9046-18523983BE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3244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1598E-72DF-4B58-AE60-EB21D860A6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7956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CC8023F-1E6C-4A55-A029-2FEB64EAFA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5966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A68354-8104-413F-8D62-2F183ADA58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1752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22B669B-99D7-4A91-83D2-FF91E49792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6225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A2BFD-4323-4579-913B-0D2471EEB2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3960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8F91A1-031F-4CE5-B3EB-3ACA4DC5D2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312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EE925-ED77-4834-BDE9-7A8A19435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21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EEC6B-F219-407F-9BB6-FE2ABBAF6F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791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DF297-C718-4280-8F16-5454C37B8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1432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2C07B-C802-41E4-981A-DF74C76E74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735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FE614-BD5E-49C0-9D45-9D529F0932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1527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55C4A-05CE-4556-8D05-E87865E647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728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DE0669-A493-4167-94BC-025507E0E5E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8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7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2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5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8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31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34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37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40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6.bin"/><Relationship Id="rId9" Type="http://schemas.openxmlformats.org/officeDocument/2006/relationships/image" Target="../media/image43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44.wmf"/><Relationship Id="rId4" Type="http://schemas.openxmlformats.org/officeDocument/2006/relationships/oleObject" Target="../embeddings/oleObject39.bin"/><Relationship Id="rId9" Type="http://schemas.openxmlformats.org/officeDocument/2006/relationships/image" Target="../media/image4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1752600" y="2438400"/>
            <a:ext cx="5715000" cy="2232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gradFill rotWithShape="0">
                  <a:gsLst>
                    <a:gs pos="0">
                      <a:srgbClr val="00CC00"/>
                    </a:gs>
                    <a:gs pos="100000">
                      <a:srgbClr val="0080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Polynomials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 are Polynomials?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543800" cy="1219200"/>
          </a:xfrm>
        </p:spPr>
        <p:txBody>
          <a:bodyPr/>
          <a:lstStyle/>
          <a:p>
            <a:r>
              <a:rPr lang="en-US" altLang="en-US"/>
              <a:t>A monomial or a sum of monomials</a:t>
            </a: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685800" y="3048000"/>
            <a:ext cx="7772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/>
              <a:t>Examples of Polynomials:</a:t>
            </a:r>
          </a:p>
        </p:txBody>
      </p:sp>
      <p:graphicFrame>
        <p:nvGraphicFramePr>
          <p:cNvPr id="84997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1371600" y="3998913"/>
          <a:ext cx="6172200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999" name="Equation" r:id="rId4" imgW="2006280" imgH="228600" progId="Equation.3">
                  <p:embed/>
                </p:oleObj>
              </mc:Choice>
              <mc:Fallback>
                <p:oleObj name="Equation" r:id="rId4" imgW="200628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998913"/>
                        <a:ext cx="6172200" cy="703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  <p:bldP spid="8499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Classifying Polynomials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819400"/>
            <a:ext cx="38100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/>
              <a:t>Monomial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/>
          </a:p>
          <a:p>
            <a:pPr>
              <a:lnSpc>
                <a:spcPct val="90000"/>
              </a:lnSpc>
            </a:pPr>
            <a:r>
              <a:rPr lang="en-US" altLang="en-US" sz="2800"/>
              <a:t>Binomial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1400"/>
          </a:p>
          <a:p>
            <a:pPr>
              <a:lnSpc>
                <a:spcPct val="90000"/>
              </a:lnSpc>
            </a:pPr>
            <a:r>
              <a:rPr lang="en-US" altLang="en-US" sz="2800"/>
              <a:t>Trinomial</a:t>
            </a:r>
          </a:p>
        </p:txBody>
      </p:sp>
      <p:graphicFrame>
        <p:nvGraphicFramePr>
          <p:cNvPr id="87048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1447800" y="3224213"/>
          <a:ext cx="1143000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3" name="Equation" r:id="rId4" imgW="545760" imgH="279360" progId="Equation.3">
                  <p:embed/>
                </p:oleObj>
              </mc:Choice>
              <mc:Fallback>
                <p:oleObj name="Equation" r:id="rId4" imgW="545760" imgH="2793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224213"/>
                        <a:ext cx="1143000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5165725" y="2717800"/>
            <a:ext cx="1463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/>
              <a:t>1 term</a:t>
            </a: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5168900" y="3683000"/>
            <a:ext cx="1689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/>
              <a:t>2 terms</a:t>
            </a: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5181600" y="4864100"/>
            <a:ext cx="18923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/>
              <a:t>3 terms</a:t>
            </a:r>
          </a:p>
        </p:txBody>
      </p:sp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609600" y="1981200"/>
            <a:ext cx="6858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b="1"/>
              <a:t>Classification		     # of Terms</a:t>
            </a:r>
          </a:p>
        </p:txBody>
      </p:sp>
      <p:graphicFrame>
        <p:nvGraphicFramePr>
          <p:cNvPr id="87050" name="Object 10"/>
          <p:cNvGraphicFramePr>
            <a:graphicFrameLocks noChangeAspect="1"/>
          </p:cNvGraphicFramePr>
          <p:nvPr>
            <p:ph sz="quarter" idx="3"/>
          </p:nvPr>
        </p:nvGraphicFramePr>
        <p:xfrm>
          <a:off x="901700" y="4167188"/>
          <a:ext cx="335280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4" name="Equation" r:id="rId6" imgW="1549080" imgH="279360" progId="Equation.3">
                  <p:embed/>
                </p:oleObj>
              </mc:Choice>
              <mc:Fallback>
                <p:oleObj name="Equation" r:id="rId6" imgW="1549080" imgH="2793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4167188"/>
                        <a:ext cx="3352800" cy="60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52" name="Object 12"/>
          <p:cNvGraphicFramePr>
            <a:graphicFrameLocks noChangeAspect="1"/>
          </p:cNvGraphicFramePr>
          <p:nvPr/>
        </p:nvGraphicFramePr>
        <p:xfrm>
          <a:off x="1238250" y="5334000"/>
          <a:ext cx="1885950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5" name="Equation" r:id="rId8" imgW="901440" imgH="241200" progId="Equation.3">
                  <p:embed/>
                </p:oleObj>
              </mc:Choice>
              <mc:Fallback>
                <p:oleObj name="Equation" r:id="rId8" imgW="901440" imgH="241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8250" y="5334000"/>
                        <a:ext cx="1885950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uiExpand="1" build="p"/>
      <p:bldP spid="87044" grpId="0"/>
      <p:bldP spid="87045" grpId="0"/>
      <p:bldP spid="870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/>
              <a:t>Classify each polynomial:</a:t>
            </a:r>
            <a:br>
              <a:rPr lang="en-US" altLang="en-US" sz="3200"/>
            </a:br>
            <a:r>
              <a:rPr lang="en-US" altLang="en-US" sz="3200"/>
              <a:t>monomial, binomial, trinomial, or none</a:t>
            </a:r>
          </a:p>
        </p:txBody>
      </p:sp>
      <p:graphicFrame>
        <p:nvGraphicFramePr>
          <p:cNvPr id="105476" name="Object 4"/>
          <p:cNvGraphicFramePr>
            <a:graphicFrameLocks noChangeAspect="1"/>
          </p:cNvGraphicFramePr>
          <p:nvPr>
            <p:ph idx="1"/>
          </p:nvPr>
        </p:nvGraphicFramePr>
        <p:xfrm>
          <a:off x="1676400" y="2100263"/>
          <a:ext cx="5638800" cy="383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78" name="Equation" r:id="rId4" imgW="1625400" imgH="1104840" progId="Equation.3">
                  <p:embed/>
                </p:oleObj>
              </mc:Choice>
              <mc:Fallback>
                <p:oleObj name="Equation" r:id="rId4" imgW="1625400" imgH="11048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100263"/>
                        <a:ext cx="5638800" cy="383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What is the degree of a polynomial with more than 1 term?</a:t>
            </a:r>
            <a:r>
              <a:rPr lang="en-US" altLang="en-US" sz="4000"/>
              <a:t>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Example:  x</a:t>
            </a:r>
            <a:r>
              <a:rPr lang="en-US" altLang="en-US" baseline="30000"/>
              <a:t>2</a:t>
            </a:r>
            <a:r>
              <a:rPr lang="en-US" altLang="en-US"/>
              <a:t> + 2x – 6</a:t>
            </a:r>
          </a:p>
          <a:p>
            <a:pPr>
              <a:buFontTx/>
              <a:buNone/>
            </a:pPr>
            <a:r>
              <a:rPr lang="en-US" altLang="en-US"/>
              <a:t>	</a:t>
            </a:r>
            <a:r>
              <a:rPr lang="en-US" altLang="en-US" sz="2800"/>
              <a:t>You find the degree of each term and then the largest one is the degree of the polynomial.</a:t>
            </a:r>
          </a:p>
          <a:p>
            <a:pPr>
              <a:buFontTx/>
              <a:buNone/>
            </a:pPr>
            <a:r>
              <a:rPr lang="en-US" altLang="en-US" sz="2800"/>
              <a:t>			x</a:t>
            </a:r>
            <a:r>
              <a:rPr lang="en-US" altLang="en-US" sz="2800" baseline="30000"/>
              <a:t>2</a:t>
            </a:r>
            <a:r>
              <a:rPr lang="en-US" altLang="en-US" sz="2800"/>
              <a:t> + 2x – 6</a:t>
            </a:r>
          </a:p>
          <a:p>
            <a:pPr>
              <a:buFontTx/>
              <a:buNone/>
            </a:pPr>
            <a:r>
              <a:rPr lang="en-US" altLang="en-US" sz="2800"/>
              <a:t>	Degree:</a:t>
            </a:r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r>
              <a:rPr lang="en-US" altLang="en-US" sz="2800"/>
              <a:t>The degree of the polynomial is:</a:t>
            </a:r>
            <a:endParaRPr lang="en-US" altLang="en-US"/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2514600" y="45593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2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3276600" y="454660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1</a:t>
            </a: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4000500" y="45339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0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5943600" y="54864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uiExpand="1" build="p"/>
      <p:bldP spid="104453" grpId="0"/>
      <p:bldP spid="104454" grpId="0"/>
      <p:bldP spid="104455" grpId="0"/>
      <p:bldP spid="1044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Combining Like Terms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Like terms must have the </a:t>
            </a:r>
            <a:r>
              <a:rPr lang="en-US" altLang="en-US" u="sng"/>
              <a:t>same</a:t>
            </a:r>
            <a:r>
              <a:rPr lang="en-US" altLang="en-US"/>
              <a:t> variable part and exponent.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Examples:</a:t>
            </a:r>
          </a:p>
          <a:p>
            <a:pPr>
              <a:buFontTx/>
              <a:buNone/>
            </a:pPr>
            <a:r>
              <a:rPr lang="en-US" altLang="en-US"/>
              <a:t>		3x  and  16x		8  and  30</a:t>
            </a:r>
          </a:p>
          <a:p>
            <a:pPr>
              <a:buFontTx/>
              <a:buNone/>
            </a:pPr>
            <a:r>
              <a:rPr lang="en-US" altLang="en-US"/>
              <a:t>		-4y</a:t>
            </a:r>
            <a:r>
              <a:rPr lang="en-US" altLang="en-US" baseline="30000"/>
              <a:t>2</a:t>
            </a:r>
            <a:r>
              <a:rPr lang="en-US" altLang="en-US"/>
              <a:t>  and  y</a:t>
            </a:r>
            <a:r>
              <a:rPr lang="en-US" altLang="en-US" baseline="30000"/>
              <a:t>2		</a:t>
            </a:r>
            <a:r>
              <a:rPr lang="en-US" altLang="en-US"/>
              <a:t>3pq  and  -7pq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Find the like terms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/>
              <a:t>8			-2x</a:t>
            </a:r>
            <a:r>
              <a:rPr lang="en-US" altLang="en-US" baseline="30000"/>
              <a:t>3</a:t>
            </a:r>
            <a:r>
              <a:rPr lang="en-US" altLang="en-US"/>
              <a:t>			7xy</a:t>
            </a:r>
            <a:r>
              <a:rPr lang="en-US" altLang="en-US" baseline="30000"/>
              <a:t>2		</a:t>
            </a:r>
            <a:r>
              <a:rPr lang="en-US" altLang="en-US"/>
              <a:t>      2x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		12y</a:t>
            </a:r>
            <a:r>
              <a:rPr lang="en-US" altLang="en-US" baseline="30000"/>
              <a:t>3		     </a:t>
            </a:r>
            <a:r>
              <a:rPr lang="en-US" altLang="en-US"/>
              <a:t>-3ab		   14x</a:t>
            </a:r>
            <a:r>
              <a:rPr lang="en-US" altLang="en-US" baseline="30000"/>
              <a:t>3</a:t>
            </a:r>
            <a:endParaRPr lang="en-US" altLang="en-US"/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r>
              <a:rPr lang="en-US" altLang="en-US"/>
              <a:t>9xy</a:t>
            </a:r>
            <a:r>
              <a:rPr lang="en-US" altLang="en-US" baseline="30000"/>
              <a:t>2                     </a:t>
            </a:r>
            <a:r>
              <a:rPr lang="en-US" altLang="en-US"/>
              <a:t>23	 	-7x		    9ab		</a:t>
            </a:r>
          </a:p>
          <a:p>
            <a:pPr>
              <a:buFontTx/>
              <a:buNone/>
            </a:pPr>
            <a:r>
              <a:rPr lang="en-US" altLang="en-US"/>
              <a:t>		xy</a:t>
            </a:r>
            <a:r>
              <a:rPr lang="en-US" altLang="en-US" baseline="30000"/>
              <a:t>2</a:t>
            </a:r>
            <a:r>
              <a:rPr lang="en-US" altLang="en-US"/>
              <a:t>		    88y</a:t>
            </a:r>
            <a:r>
              <a:rPr lang="en-US" altLang="en-US" baseline="30000"/>
              <a:t>3</a:t>
            </a:r>
            <a:r>
              <a:rPr lang="en-US" altLang="en-US"/>
              <a:t>		   100x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Adding and Subtracting Polynomials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Remove any parenthesis</a:t>
            </a:r>
          </a:p>
          <a:p>
            <a:pPr lvl="1"/>
            <a:r>
              <a:rPr lang="en-US" altLang="en-US"/>
              <a:t>Distribute any numbers</a:t>
            </a:r>
          </a:p>
          <a:p>
            <a:pPr lvl="1">
              <a:buFontTx/>
              <a:buNone/>
            </a:pPr>
            <a:endParaRPr lang="en-US" altLang="en-US"/>
          </a:p>
          <a:p>
            <a:r>
              <a:rPr lang="en-US" altLang="en-US"/>
              <a:t>Combine like terms</a:t>
            </a:r>
          </a:p>
          <a:p>
            <a:pPr>
              <a:buFontTx/>
              <a:buNone/>
            </a:pPr>
            <a:endParaRPr lang="en-US" altLang="en-US"/>
          </a:p>
          <a:p>
            <a:r>
              <a:rPr lang="en-US" altLang="en-US"/>
              <a:t>Write your answer in standard form.</a:t>
            </a:r>
          </a:p>
          <a:p>
            <a:pPr lvl="1"/>
            <a:r>
              <a:rPr lang="en-US" altLang="en-US"/>
              <a:t>Highest power to lowest power</a:t>
            </a:r>
          </a:p>
          <a:p>
            <a:pPr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Add</a:t>
            </a:r>
          </a:p>
        </p:txBody>
      </p:sp>
      <p:graphicFrame>
        <p:nvGraphicFramePr>
          <p:cNvPr id="89092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1219200" y="2057400"/>
          <a:ext cx="6781800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5" name="Equation" r:id="rId4" imgW="2425680" imgH="266400" progId="Equation.3">
                  <p:embed/>
                </p:oleObj>
              </mc:Choice>
              <mc:Fallback>
                <p:oleObj name="Equation" r:id="rId4" imgW="2425680" imgH="266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057400"/>
                        <a:ext cx="6781800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094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1295400" y="3327400"/>
          <a:ext cx="6400800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6" name="Equation" r:id="rId6" imgW="2247840" imgH="241200" progId="Equation.3">
                  <p:embed/>
                </p:oleObj>
              </mc:Choice>
              <mc:Fallback>
                <p:oleObj name="Equation" r:id="rId6" imgW="224784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327400"/>
                        <a:ext cx="6400800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097" name="Oval 9"/>
          <p:cNvSpPr>
            <a:spLocks noChangeArrowheads="1"/>
          </p:cNvSpPr>
          <p:nvPr/>
        </p:nvSpPr>
        <p:spPr bwMode="auto">
          <a:xfrm>
            <a:off x="3429000" y="3403600"/>
            <a:ext cx="685800" cy="685800"/>
          </a:xfrm>
          <a:prstGeom prst="ellipse">
            <a:avLst/>
          </a:prstGeom>
          <a:noFill/>
          <a:ln w="28575">
            <a:solidFill>
              <a:srgbClr val="D6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098" name="Oval 10"/>
          <p:cNvSpPr>
            <a:spLocks noChangeArrowheads="1"/>
          </p:cNvSpPr>
          <p:nvPr/>
        </p:nvSpPr>
        <p:spPr bwMode="auto">
          <a:xfrm>
            <a:off x="5156200" y="3352800"/>
            <a:ext cx="838200" cy="762000"/>
          </a:xfrm>
          <a:prstGeom prst="ellipse">
            <a:avLst/>
          </a:prstGeom>
          <a:noFill/>
          <a:ln w="28575">
            <a:solidFill>
              <a:srgbClr val="D6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099" name="Oval 11"/>
          <p:cNvSpPr>
            <a:spLocks noChangeArrowheads="1"/>
          </p:cNvSpPr>
          <p:nvPr/>
        </p:nvSpPr>
        <p:spPr bwMode="auto">
          <a:xfrm>
            <a:off x="2438400" y="3429000"/>
            <a:ext cx="685800" cy="685800"/>
          </a:xfrm>
          <a:prstGeom prst="ellipse">
            <a:avLst/>
          </a:prstGeom>
          <a:noFill/>
          <a:ln w="28575">
            <a:solidFill>
              <a:srgbClr val="1104B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00" name="Oval 12"/>
          <p:cNvSpPr>
            <a:spLocks noChangeArrowheads="1"/>
          </p:cNvSpPr>
          <p:nvPr/>
        </p:nvSpPr>
        <p:spPr bwMode="auto">
          <a:xfrm>
            <a:off x="7023100" y="3429000"/>
            <a:ext cx="685800" cy="685800"/>
          </a:xfrm>
          <a:prstGeom prst="ellipse">
            <a:avLst/>
          </a:prstGeom>
          <a:noFill/>
          <a:ln w="28575">
            <a:solidFill>
              <a:srgbClr val="1104B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01" name="Oval 13"/>
          <p:cNvSpPr>
            <a:spLocks noChangeArrowheads="1"/>
          </p:cNvSpPr>
          <p:nvPr/>
        </p:nvSpPr>
        <p:spPr bwMode="auto">
          <a:xfrm>
            <a:off x="4305300" y="3429000"/>
            <a:ext cx="609600" cy="609600"/>
          </a:xfrm>
          <a:prstGeom prst="ellipse">
            <a:avLst/>
          </a:prstGeom>
          <a:noFill/>
          <a:ln w="28575">
            <a:solidFill>
              <a:srgbClr val="1883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02" name="Oval 14"/>
          <p:cNvSpPr>
            <a:spLocks noChangeArrowheads="1"/>
          </p:cNvSpPr>
          <p:nvPr/>
        </p:nvSpPr>
        <p:spPr bwMode="auto">
          <a:xfrm>
            <a:off x="6197600" y="3454400"/>
            <a:ext cx="609600" cy="609600"/>
          </a:xfrm>
          <a:prstGeom prst="ellipse">
            <a:avLst/>
          </a:prstGeom>
          <a:noFill/>
          <a:ln w="28575">
            <a:solidFill>
              <a:srgbClr val="18831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89103" name="Object 15"/>
          <p:cNvGraphicFramePr>
            <a:graphicFrameLocks noChangeAspect="1"/>
          </p:cNvGraphicFramePr>
          <p:nvPr>
            <p:ph sz="quarter" idx="3"/>
          </p:nvPr>
        </p:nvGraphicFramePr>
        <p:xfrm>
          <a:off x="2524125" y="4419600"/>
          <a:ext cx="3943350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07" name="Equation" r:id="rId8" imgW="1384200" imgH="241200" progId="Equation.3">
                  <p:embed/>
                </p:oleObj>
              </mc:Choice>
              <mc:Fallback>
                <p:oleObj name="Equation" r:id="rId8" imgW="1384200" imgH="2412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25" y="4419600"/>
                        <a:ext cx="3943350" cy="687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9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9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7" grpId="0" animBg="1"/>
      <p:bldP spid="89097" grpId="1" animBg="1"/>
      <p:bldP spid="89098" grpId="0" animBg="1"/>
      <p:bldP spid="89098" grpId="1" animBg="1"/>
      <p:bldP spid="89099" grpId="0" animBg="1"/>
      <p:bldP spid="89099" grpId="1" animBg="1"/>
      <p:bldP spid="89099" grpId="2" animBg="1"/>
      <p:bldP spid="89100" grpId="0" animBg="1"/>
      <p:bldP spid="89100" grpId="1" animBg="1"/>
      <p:bldP spid="89100" grpId="2" animBg="1"/>
      <p:bldP spid="89101" grpId="0" animBg="1"/>
      <p:bldP spid="8910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Subtract</a:t>
            </a:r>
          </a:p>
        </p:txBody>
      </p:sp>
      <p:graphicFrame>
        <p:nvGraphicFramePr>
          <p:cNvPr id="108548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685800" y="2057400"/>
          <a:ext cx="79248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72" name="Equation" r:id="rId4" imgW="3035160" imgH="279360" progId="Equation.3">
                  <p:embed/>
                </p:oleObj>
              </mc:Choice>
              <mc:Fallback>
                <p:oleObj name="Equation" r:id="rId4" imgW="3035160" imgH="279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057400"/>
                        <a:ext cx="7924800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0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609600" y="4127500"/>
          <a:ext cx="7696200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73" name="Equation" r:id="rId6" imgW="2844720" imgH="241200" progId="Equation.3">
                  <p:embed/>
                </p:oleObj>
              </mc:Choice>
              <mc:Fallback>
                <p:oleObj name="Equation" r:id="rId6" imgW="284472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127500"/>
                        <a:ext cx="7696200" cy="65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552" name="Oval 8"/>
          <p:cNvSpPr>
            <a:spLocks noChangeArrowheads="1"/>
          </p:cNvSpPr>
          <p:nvPr/>
        </p:nvSpPr>
        <p:spPr bwMode="auto">
          <a:xfrm>
            <a:off x="698500" y="4051300"/>
            <a:ext cx="1104900" cy="863600"/>
          </a:xfrm>
          <a:prstGeom prst="ellipse">
            <a:avLst/>
          </a:prstGeom>
          <a:noFill/>
          <a:ln w="28575">
            <a:solidFill>
              <a:srgbClr val="A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3" name="Oval 9"/>
          <p:cNvSpPr>
            <a:spLocks noChangeArrowheads="1"/>
          </p:cNvSpPr>
          <p:nvPr/>
        </p:nvSpPr>
        <p:spPr bwMode="auto">
          <a:xfrm>
            <a:off x="4470400" y="4051300"/>
            <a:ext cx="1066800" cy="833438"/>
          </a:xfrm>
          <a:prstGeom prst="ellipse">
            <a:avLst/>
          </a:prstGeom>
          <a:noFill/>
          <a:ln w="28575">
            <a:solidFill>
              <a:srgbClr val="A2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4" name="Oval 10"/>
          <p:cNvSpPr>
            <a:spLocks noChangeArrowheads="1"/>
          </p:cNvSpPr>
          <p:nvPr/>
        </p:nvSpPr>
        <p:spPr bwMode="auto">
          <a:xfrm>
            <a:off x="1892300" y="4076700"/>
            <a:ext cx="1066800" cy="833438"/>
          </a:xfrm>
          <a:prstGeom prst="ellipse">
            <a:avLst/>
          </a:prstGeom>
          <a:noFill/>
          <a:ln w="28575">
            <a:solidFill>
              <a:srgbClr val="2B791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5" name="Oval 11"/>
          <p:cNvSpPr>
            <a:spLocks noChangeArrowheads="1"/>
          </p:cNvSpPr>
          <p:nvPr/>
        </p:nvSpPr>
        <p:spPr bwMode="auto">
          <a:xfrm>
            <a:off x="5854700" y="4102100"/>
            <a:ext cx="838200" cy="762000"/>
          </a:xfrm>
          <a:prstGeom prst="ellipse">
            <a:avLst/>
          </a:prstGeom>
          <a:noFill/>
          <a:ln w="28575">
            <a:solidFill>
              <a:srgbClr val="2B791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6" name="Oval 12"/>
          <p:cNvSpPr>
            <a:spLocks noChangeArrowheads="1"/>
          </p:cNvSpPr>
          <p:nvPr/>
        </p:nvSpPr>
        <p:spPr bwMode="auto">
          <a:xfrm>
            <a:off x="3225800" y="4178300"/>
            <a:ext cx="685800" cy="685800"/>
          </a:xfrm>
          <a:prstGeom prst="ellipse">
            <a:avLst/>
          </a:prstGeom>
          <a:noFill/>
          <a:ln w="28575">
            <a:solidFill>
              <a:srgbClr val="376BB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7" name="Oval 13"/>
          <p:cNvSpPr>
            <a:spLocks noChangeArrowheads="1"/>
          </p:cNvSpPr>
          <p:nvPr/>
        </p:nvSpPr>
        <p:spPr bwMode="auto">
          <a:xfrm>
            <a:off x="6934200" y="4203700"/>
            <a:ext cx="685800" cy="685800"/>
          </a:xfrm>
          <a:prstGeom prst="ellipse">
            <a:avLst/>
          </a:prstGeom>
          <a:noFill/>
          <a:ln w="28575">
            <a:solidFill>
              <a:srgbClr val="376BB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8" name="Oval 14"/>
          <p:cNvSpPr>
            <a:spLocks noChangeArrowheads="1"/>
          </p:cNvSpPr>
          <p:nvPr/>
        </p:nvSpPr>
        <p:spPr bwMode="auto">
          <a:xfrm>
            <a:off x="3886200" y="4279900"/>
            <a:ext cx="609600" cy="609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9" name="Oval 15"/>
          <p:cNvSpPr>
            <a:spLocks noChangeArrowheads="1"/>
          </p:cNvSpPr>
          <p:nvPr/>
        </p:nvSpPr>
        <p:spPr bwMode="auto">
          <a:xfrm>
            <a:off x="7645400" y="4229100"/>
            <a:ext cx="609600" cy="609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8560" name="Object 16"/>
          <p:cNvGraphicFramePr>
            <a:graphicFrameLocks noChangeAspect="1"/>
          </p:cNvGraphicFramePr>
          <p:nvPr>
            <p:ph sz="quarter" idx="3"/>
          </p:nvPr>
        </p:nvGraphicFramePr>
        <p:xfrm>
          <a:off x="2578100" y="5219700"/>
          <a:ext cx="40386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74" name="Equation" r:id="rId8" imgW="1346040" imgH="241200" progId="Equation.3">
                  <p:embed/>
                </p:oleObj>
              </mc:Choice>
              <mc:Fallback>
                <p:oleObj name="Equation" r:id="rId8" imgW="1346040" imgH="2412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100" y="5219700"/>
                        <a:ext cx="4038600" cy="72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1676400" y="3124200"/>
            <a:ext cx="624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Don’t forget to distribute the (-) sign.</a:t>
            </a:r>
          </a:p>
        </p:txBody>
      </p:sp>
      <p:sp>
        <p:nvSpPr>
          <p:cNvPr id="108563" name="Line 19"/>
          <p:cNvSpPr>
            <a:spLocks noChangeShapeType="1"/>
          </p:cNvSpPr>
          <p:nvPr/>
        </p:nvSpPr>
        <p:spPr bwMode="auto">
          <a:xfrm flipV="1">
            <a:off x="4724400" y="2514600"/>
            <a:ext cx="76200" cy="609600"/>
          </a:xfrm>
          <a:prstGeom prst="line">
            <a:avLst/>
          </a:prstGeom>
          <a:noFill/>
          <a:ln w="38100">
            <a:solidFill>
              <a:srgbClr val="1104B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567" name="Freeform 23"/>
          <p:cNvSpPr>
            <a:spLocks/>
          </p:cNvSpPr>
          <p:nvPr/>
        </p:nvSpPr>
        <p:spPr bwMode="auto">
          <a:xfrm>
            <a:off x="4800600" y="2057400"/>
            <a:ext cx="685800" cy="228600"/>
          </a:xfrm>
          <a:custGeom>
            <a:avLst/>
            <a:gdLst>
              <a:gd name="T0" fmla="*/ 0 w 384"/>
              <a:gd name="T1" fmla="*/ 240 h 240"/>
              <a:gd name="T2" fmla="*/ 192 w 384"/>
              <a:gd name="T3" fmla="*/ 0 h 240"/>
              <a:gd name="T4" fmla="*/ 384 w 384"/>
              <a:gd name="T5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4" h="240">
                <a:moveTo>
                  <a:pt x="0" y="240"/>
                </a:moveTo>
                <a:cubicBezTo>
                  <a:pt x="64" y="120"/>
                  <a:pt x="128" y="0"/>
                  <a:pt x="192" y="0"/>
                </a:cubicBezTo>
                <a:cubicBezTo>
                  <a:pt x="256" y="0"/>
                  <a:pt x="352" y="200"/>
                  <a:pt x="384" y="24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568" name="Freeform 24"/>
          <p:cNvSpPr>
            <a:spLocks/>
          </p:cNvSpPr>
          <p:nvPr/>
        </p:nvSpPr>
        <p:spPr bwMode="auto">
          <a:xfrm>
            <a:off x="4800600" y="1968500"/>
            <a:ext cx="1524000" cy="317500"/>
          </a:xfrm>
          <a:custGeom>
            <a:avLst/>
            <a:gdLst>
              <a:gd name="T0" fmla="*/ 0 w 960"/>
              <a:gd name="T1" fmla="*/ 200 h 200"/>
              <a:gd name="T2" fmla="*/ 528 w 960"/>
              <a:gd name="T3" fmla="*/ 8 h 200"/>
              <a:gd name="T4" fmla="*/ 960 w 960"/>
              <a:gd name="T5" fmla="*/ 1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0" h="200">
                <a:moveTo>
                  <a:pt x="0" y="200"/>
                </a:moveTo>
                <a:cubicBezTo>
                  <a:pt x="184" y="108"/>
                  <a:pt x="368" y="16"/>
                  <a:pt x="528" y="8"/>
                </a:cubicBezTo>
                <a:cubicBezTo>
                  <a:pt x="688" y="0"/>
                  <a:pt x="888" y="128"/>
                  <a:pt x="960" y="15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569" name="Freeform 25"/>
          <p:cNvSpPr>
            <a:spLocks/>
          </p:cNvSpPr>
          <p:nvPr/>
        </p:nvSpPr>
        <p:spPr bwMode="auto">
          <a:xfrm>
            <a:off x="4800600" y="1981200"/>
            <a:ext cx="2895600" cy="304800"/>
          </a:xfrm>
          <a:custGeom>
            <a:avLst/>
            <a:gdLst>
              <a:gd name="T0" fmla="*/ 0 w 1824"/>
              <a:gd name="T1" fmla="*/ 192 h 192"/>
              <a:gd name="T2" fmla="*/ 1056 w 1824"/>
              <a:gd name="T3" fmla="*/ 0 h 192"/>
              <a:gd name="T4" fmla="*/ 1824 w 1824"/>
              <a:gd name="T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4" h="192">
                <a:moveTo>
                  <a:pt x="0" y="192"/>
                </a:moveTo>
                <a:cubicBezTo>
                  <a:pt x="376" y="96"/>
                  <a:pt x="752" y="0"/>
                  <a:pt x="1056" y="0"/>
                </a:cubicBezTo>
                <a:cubicBezTo>
                  <a:pt x="1360" y="0"/>
                  <a:pt x="1592" y="96"/>
                  <a:pt x="182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571" name="Freeform 27"/>
          <p:cNvSpPr>
            <a:spLocks/>
          </p:cNvSpPr>
          <p:nvPr/>
        </p:nvSpPr>
        <p:spPr bwMode="auto">
          <a:xfrm>
            <a:off x="4800600" y="1892300"/>
            <a:ext cx="3429000" cy="393700"/>
          </a:xfrm>
          <a:custGeom>
            <a:avLst/>
            <a:gdLst>
              <a:gd name="T0" fmla="*/ 0 w 2160"/>
              <a:gd name="T1" fmla="*/ 248 h 248"/>
              <a:gd name="T2" fmla="*/ 1248 w 2160"/>
              <a:gd name="T3" fmla="*/ 8 h 248"/>
              <a:gd name="T4" fmla="*/ 2160 w 2160"/>
              <a:gd name="T5" fmla="*/ 20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" h="248">
                <a:moveTo>
                  <a:pt x="0" y="248"/>
                </a:moveTo>
                <a:cubicBezTo>
                  <a:pt x="444" y="132"/>
                  <a:pt x="888" y="16"/>
                  <a:pt x="1248" y="8"/>
                </a:cubicBezTo>
                <a:cubicBezTo>
                  <a:pt x="1608" y="0"/>
                  <a:pt x="2008" y="168"/>
                  <a:pt x="2160" y="20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2" grpId="0" animBg="1"/>
      <p:bldP spid="108553" grpId="0" animBg="1"/>
      <p:bldP spid="108554" grpId="0" animBg="1"/>
      <p:bldP spid="108555" grpId="0" animBg="1"/>
      <p:bldP spid="108556" grpId="0" animBg="1"/>
      <p:bldP spid="108557" grpId="0" animBg="1"/>
      <p:bldP spid="108558" grpId="0" animBg="1"/>
      <p:bldP spid="108559" grpId="0" animBg="1"/>
      <p:bldP spid="108562" grpId="0"/>
      <p:bldP spid="108563" grpId="0" animBg="1"/>
      <p:bldP spid="108567" grpId="0" animBg="1"/>
      <p:bldP spid="108568" grpId="0" animBg="1"/>
      <p:bldP spid="108569" grpId="0" animBg="1"/>
      <p:bldP spid="10857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26" name="Object 10"/>
          <p:cNvGraphicFramePr>
            <a:graphicFrameLocks noChangeAspect="1"/>
          </p:cNvGraphicFramePr>
          <p:nvPr/>
        </p:nvGraphicFramePr>
        <p:xfrm>
          <a:off x="1371600" y="1476375"/>
          <a:ext cx="678180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9" name="Equation" r:id="rId4" imgW="1574640" imgH="241200" progId="Equation.3">
                  <p:embed/>
                </p:oleObj>
              </mc:Choice>
              <mc:Fallback>
                <p:oleObj name="Equation" r:id="rId4" imgW="1574640" imgH="2412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476375"/>
                        <a:ext cx="6781800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7" name="Object 11"/>
          <p:cNvGraphicFramePr>
            <a:graphicFrameLocks noChangeAspect="1"/>
          </p:cNvGraphicFramePr>
          <p:nvPr/>
        </p:nvGraphicFramePr>
        <p:xfrm>
          <a:off x="1312863" y="2892425"/>
          <a:ext cx="6764337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30" name="Equation" r:id="rId6" imgW="1523880" imgH="241200" progId="Equation.3">
                  <p:embed/>
                </p:oleObj>
              </mc:Choice>
              <mc:Fallback>
                <p:oleObj name="Equation" r:id="rId6" imgW="1523880" imgH="2412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2863" y="2892425"/>
                        <a:ext cx="6764337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8" name="Object 12"/>
          <p:cNvGraphicFramePr>
            <a:graphicFrameLocks noChangeAspect="1"/>
          </p:cNvGraphicFramePr>
          <p:nvPr/>
        </p:nvGraphicFramePr>
        <p:xfrm>
          <a:off x="762000" y="4276725"/>
          <a:ext cx="77724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31" name="Equation" r:id="rId8" imgW="2070000" imgH="241200" progId="Equation.3">
                  <p:embed/>
                </p:oleObj>
              </mc:Choice>
              <mc:Fallback>
                <p:oleObj name="Equation" r:id="rId8" imgW="2070000" imgH="241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276725"/>
                        <a:ext cx="777240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Objectives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Find the degree of polynomials</a:t>
            </a:r>
          </a:p>
          <a:p>
            <a:pPr>
              <a:buFontTx/>
              <a:buNone/>
            </a:pPr>
            <a:endParaRPr lang="en-US" altLang="en-US"/>
          </a:p>
          <a:p>
            <a:r>
              <a:rPr lang="en-US" altLang="en-US"/>
              <a:t>Classify the different polynomials</a:t>
            </a:r>
          </a:p>
          <a:p>
            <a:pPr>
              <a:buFontTx/>
              <a:buNone/>
            </a:pPr>
            <a:endParaRPr lang="en-US" altLang="en-US"/>
          </a:p>
          <a:p>
            <a:r>
              <a:rPr lang="en-US" altLang="en-US"/>
              <a:t>Add and subtract polynomials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314" name="Object 2"/>
          <p:cNvGraphicFramePr>
            <a:graphicFrameLocks noChangeAspect="1"/>
          </p:cNvGraphicFramePr>
          <p:nvPr/>
        </p:nvGraphicFramePr>
        <p:xfrm>
          <a:off x="1154113" y="1476375"/>
          <a:ext cx="7218362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7" name="Equation" r:id="rId4" imgW="1676160" imgH="241200" progId="Equation.3">
                  <p:embed/>
                </p:oleObj>
              </mc:Choice>
              <mc:Fallback>
                <p:oleObj name="Equation" r:id="rId4" imgW="167616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4113" y="1476375"/>
                        <a:ext cx="7218362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1315" name="Object 3"/>
          <p:cNvGraphicFramePr>
            <a:graphicFrameLocks noChangeAspect="1"/>
          </p:cNvGraphicFramePr>
          <p:nvPr/>
        </p:nvGraphicFramePr>
        <p:xfrm>
          <a:off x="2057400" y="2895600"/>
          <a:ext cx="5359400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8" name="Equation" r:id="rId6" imgW="1371600" imgH="279360" progId="Equation.3">
                  <p:embed/>
                </p:oleObj>
              </mc:Choice>
              <mc:Fallback>
                <p:oleObj name="Equation" r:id="rId6" imgW="1371600" imgH="2793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895600"/>
                        <a:ext cx="5359400" cy="1090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1316" name="Object 4"/>
          <p:cNvGraphicFramePr>
            <a:graphicFrameLocks noChangeAspect="1"/>
          </p:cNvGraphicFramePr>
          <p:nvPr/>
        </p:nvGraphicFramePr>
        <p:xfrm>
          <a:off x="619125" y="4413250"/>
          <a:ext cx="7953375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9" name="Equation" r:id="rId8" imgW="2145960" imgH="279360" progId="Equation.3">
                  <p:embed/>
                </p:oleObj>
              </mc:Choice>
              <mc:Fallback>
                <p:oleObj name="Equation" r:id="rId8" imgW="2145960" imgH="279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25" y="4413250"/>
                        <a:ext cx="7953375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62" name="Object 2"/>
          <p:cNvGraphicFramePr>
            <a:graphicFrameLocks noChangeAspect="1"/>
          </p:cNvGraphicFramePr>
          <p:nvPr/>
        </p:nvGraphicFramePr>
        <p:xfrm>
          <a:off x="2028825" y="1476375"/>
          <a:ext cx="546735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65" name="Equation" r:id="rId4" imgW="1269720" imgH="241200" progId="Equation.3">
                  <p:embed/>
                </p:oleObj>
              </mc:Choice>
              <mc:Fallback>
                <p:oleObj name="Equation" r:id="rId4" imgW="126972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8825" y="1476375"/>
                        <a:ext cx="5467350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63" name="Object 3"/>
          <p:cNvGraphicFramePr>
            <a:graphicFrameLocks noChangeAspect="1"/>
          </p:cNvGraphicFramePr>
          <p:nvPr/>
        </p:nvGraphicFramePr>
        <p:xfrm>
          <a:off x="609600" y="2968625"/>
          <a:ext cx="7840663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66" name="Equation" r:id="rId6" imgW="2006280" imgH="241200" progId="Equation.3">
                  <p:embed/>
                </p:oleObj>
              </mc:Choice>
              <mc:Fallback>
                <p:oleObj name="Equation" r:id="rId6" imgW="200628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968625"/>
                        <a:ext cx="7840663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64" name="Object 4"/>
          <p:cNvGraphicFramePr>
            <a:graphicFrameLocks noChangeAspect="1"/>
          </p:cNvGraphicFramePr>
          <p:nvPr/>
        </p:nvGraphicFramePr>
        <p:xfrm>
          <a:off x="877888" y="4413250"/>
          <a:ext cx="74358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67" name="Equation" r:id="rId8" imgW="2006280" imgH="279360" progId="Equation.3">
                  <p:embed/>
                </p:oleObj>
              </mc:Choice>
              <mc:Fallback>
                <p:oleObj name="Equation" r:id="rId8" imgW="2006280" imgH="279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4413250"/>
                        <a:ext cx="7435850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410" name="Object 2"/>
          <p:cNvGraphicFramePr>
            <a:graphicFrameLocks noChangeAspect="1"/>
          </p:cNvGraphicFramePr>
          <p:nvPr/>
        </p:nvGraphicFramePr>
        <p:xfrm>
          <a:off x="1155700" y="1512888"/>
          <a:ext cx="7150100" cy="100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13" name="Equation" r:id="rId4" imgW="1993680" imgH="279360" progId="Equation.3">
                  <p:embed/>
                </p:oleObj>
              </mc:Choice>
              <mc:Fallback>
                <p:oleObj name="Equation" r:id="rId4" imgW="1993680" imgH="2793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1512888"/>
                        <a:ext cx="7150100" cy="1001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1" name="Object 3"/>
          <p:cNvGraphicFramePr>
            <a:graphicFrameLocks noChangeAspect="1"/>
          </p:cNvGraphicFramePr>
          <p:nvPr/>
        </p:nvGraphicFramePr>
        <p:xfrm>
          <a:off x="609600" y="2894013"/>
          <a:ext cx="7840663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14" name="Equation" r:id="rId6" imgW="2006280" imgH="279360" progId="Equation.3">
                  <p:embed/>
                </p:oleObj>
              </mc:Choice>
              <mc:Fallback>
                <p:oleObj name="Equation" r:id="rId6" imgW="2006280" imgH="2793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894013"/>
                        <a:ext cx="7840663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2" name="Object 4"/>
          <p:cNvGraphicFramePr>
            <a:graphicFrameLocks noChangeAspect="1"/>
          </p:cNvGraphicFramePr>
          <p:nvPr/>
        </p:nvGraphicFramePr>
        <p:xfrm>
          <a:off x="631825" y="4483100"/>
          <a:ext cx="7978775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15" name="Equation" r:id="rId8" imgW="2222280" imgH="241200" progId="Equation.3">
                  <p:embed/>
                </p:oleObj>
              </mc:Choice>
              <mc:Fallback>
                <p:oleObj name="Equation" r:id="rId8" imgW="222228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825" y="4483100"/>
                        <a:ext cx="7978775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458" name="Object 2"/>
          <p:cNvGraphicFramePr>
            <a:graphicFrameLocks noChangeAspect="1"/>
          </p:cNvGraphicFramePr>
          <p:nvPr/>
        </p:nvGraphicFramePr>
        <p:xfrm>
          <a:off x="942975" y="1624013"/>
          <a:ext cx="7591425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61" name="Equation" r:id="rId4" imgW="2057400" imgH="241200" progId="Equation.3">
                  <p:embed/>
                </p:oleObj>
              </mc:Choice>
              <mc:Fallback>
                <p:oleObj name="Equation" r:id="rId4" imgW="205740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2975" y="1624013"/>
                        <a:ext cx="7591425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459" name="Object 3"/>
          <p:cNvGraphicFramePr>
            <a:graphicFrameLocks noChangeAspect="1"/>
          </p:cNvGraphicFramePr>
          <p:nvPr/>
        </p:nvGraphicFramePr>
        <p:xfrm>
          <a:off x="560388" y="2894013"/>
          <a:ext cx="7847012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62" name="Equation" r:id="rId6" imgW="2044440" imgH="279360" progId="Equation.3">
                  <p:embed/>
                </p:oleObj>
              </mc:Choice>
              <mc:Fallback>
                <p:oleObj name="Equation" r:id="rId6" imgW="2044440" imgH="2793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8" y="2894013"/>
                        <a:ext cx="7847012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460" name="Object 4"/>
          <p:cNvGraphicFramePr>
            <a:graphicFrameLocks noChangeAspect="1"/>
          </p:cNvGraphicFramePr>
          <p:nvPr/>
        </p:nvGraphicFramePr>
        <p:xfrm>
          <a:off x="947738" y="4413250"/>
          <a:ext cx="7294562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63" name="Equation" r:id="rId8" imgW="1968480" imgH="279360" progId="Equation.3">
                  <p:embed/>
                </p:oleObj>
              </mc:Choice>
              <mc:Fallback>
                <p:oleObj name="Equation" r:id="rId8" imgW="1968480" imgH="279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738" y="4413250"/>
                        <a:ext cx="7294562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506" name="Object 2"/>
          <p:cNvGraphicFramePr>
            <a:graphicFrameLocks noChangeAspect="1"/>
          </p:cNvGraphicFramePr>
          <p:nvPr/>
        </p:nvGraphicFramePr>
        <p:xfrm>
          <a:off x="1574800" y="1554163"/>
          <a:ext cx="6326188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09" name="Equation" r:id="rId4" imgW="1714320" imgH="279360" progId="Equation.3">
                  <p:embed/>
                </p:oleObj>
              </mc:Choice>
              <mc:Fallback>
                <p:oleObj name="Equation" r:id="rId4" imgW="1714320" imgH="2793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4800" y="1554163"/>
                        <a:ext cx="6326188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07" name="Object 3"/>
          <p:cNvGraphicFramePr>
            <a:graphicFrameLocks noChangeAspect="1"/>
          </p:cNvGraphicFramePr>
          <p:nvPr/>
        </p:nvGraphicFramePr>
        <p:xfrm>
          <a:off x="706438" y="2894013"/>
          <a:ext cx="7554912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10" name="Equation" r:id="rId6" imgW="1968480" imgH="279360" progId="Equation.3">
                  <p:embed/>
                </p:oleObj>
              </mc:Choice>
              <mc:Fallback>
                <p:oleObj name="Equation" r:id="rId6" imgW="1968480" imgH="2793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438" y="2894013"/>
                        <a:ext cx="7554912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508" name="Object 4"/>
          <p:cNvGraphicFramePr>
            <a:graphicFrameLocks noChangeAspect="1"/>
          </p:cNvGraphicFramePr>
          <p:nvPr/>
        </p:nvGraphicFramePr>
        <p:xfrm>
          <a:off x="784225" y="4413250"/>
          <a:ext cx="7623175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11" name="Equation" r:id="rId8" imgW="2057400" imgH="279360" progId="Equation.3">
                  <p:embed/>
                </p:oleObj>
              </mc:Choice>
              <mc:Fallback>
                <p:oleObj name="Equation" r:id="rId8" imgW="2057400" imgH="279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225" y="4413250"/>
                        <a:ext cx="7623175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554" name="Object 2"/>
          <p:cNvGraphicFramePr>
            <a:graphicFrameLocks noChangeAspect="1"/>
          </p:cNvGraphicFramePr>
          <p:nvPr/>
        </p:nvGraphicFramePr>
        <p:xfrm>
          <a:off x="1268413" y="1554163"/>
          <a:ext cx="6888162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57" name="Equation" r:id="rId4" imgW="1866600" imgH="279360" progId="Equation.3">
                  <p:embed/>
                </p:oleObj>
              </mc:Choice>
              <mc:Fallback>
                <p:oleObj name="Equation" r:id="rId4" imgW="1866600" imgH="2793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413" y="1554163"/>
                        <a:ext cx="6888162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55" name="Object 3"/>
          <p:cNvGraphicFramePr>
            <a:graphicFrameLocks noChangeAspect="1"/>
          </p:cNvGraphicFramePr>
          <p:nvPr/>
        </p:nvGraphicFramePr>
        <p:xfrm>
          <a:off x="754063" y="2894013"/>
          <a:ext cx="745807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58" name="Equation" r:id="rId6" imgW="1942920" imgH="279360" progId="Equation.3">
                  <p:embed/>
                </p:oleObj>
              </mc:Choice>
              <mc:Fallback>
                <p:oleObj name="Equation" r:id="rId6" imgW="1942920" imgH="2793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063" y="2894013"/>
                        <a:ext cx="7458075" cy="107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56" name="Object 4"/>
          <p:cNvGraphicFramePr>
            <a:graphicFrameLocks noChangeAspect="1"/>
          </p:cNvGraphicFramePr>
          <p:nvPr/>
        </p:nvGraphicFramePr>
        <p:xfrm>
          <a:off x="925513" y="4413250"/>
          <a:ext cx="734060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59" name="Equation" r:id="rId8" imgW="1981080" imgH="279360" progId="Equation.3">
                  <p:embed/>
                </p:oleObj>
              </mc:Choice>
              <mc:Fallback>
                <p:oleObj name="Equation" r:id="rId8" imgW="1981080" imgH="2793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5513" y="4413250"/>
                        <a:ext cx="7340600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02" name="Object 2"/>
          <p:cNvGraphicFramePr>
            <a:graphicFrameLocks noChangeAspect="1"/>
          </p:cNvGraphicFramePr>
          <p:nvPr/>
        </p:nvGraphicFramePr>
        <p:xfrm>
          <a:off x="1549400" y="1647825"/>
          <a:ext cx="6326188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05" name="Equation" r:id="rId4" imgW="1714320" imgH="228600" progId="Equation.3">
                  <p:embed/>
                </p:oleObj>
              </mc:Choice>
              <mc:Fallback>
                <p:oleObj name="Equation" r:id="rId4" imgW="171432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9400" y="1647825"/>
                        <a:ext cx="6326188" cy="84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03" name="Object 3"/>
          <p:cNvGraphicFramePr>
            <a:graphicFrameLocks noChangeAspect="1"/>
          </p:cNvGraphicFramePr>
          <p:nvPr/>
        </p:nvGraphicFramePr>
        <p:xfrm>
          <a:off x="671513" y="2967038"/>
          <a:ext cx="7750175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06" name="Equation" r:id="rId6" imgW="2019240" imgH="241200" progId="Equation.3">
                  <p:embed/>
                </p:oleObj>
              </mc:Choice>
              <mc:Fallback>
                <p:oleObj name="Equation" r:id="rId6" imgW="201924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3" y="2967038"/>
                        <a:ext cx="7750175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04" name="Object 4"/>
          <p:cNvGraphicFramePr>
            <a:graphicFrameLocks noChangeAspect="1"/>
          </p:cNvGraphicFramePr>
          <p:nvPr/>
        </p:nvGraphicFramePr>
        <p:xfrm>
          <a:off x="877888" y="4437063"/>
          <a:ext cx="7435850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07" name="Equation" r:id="rId8" imgW="2006280" imgH="266400" progId="Equation.3">
                  <p:embed/>
                </p:oleObj>
              </mc:Choice>
              <mc:Fallback>
                <p:oleObj name="Equation" r:id="rId8" imgW="2006280" imgH="266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4437063"/>
                        <a:ext cx="7435850" cy="985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650" name="Object 2"/>
          <p:cNvGraphicFramePr>
            <a:graphicFrameLocks noChangeAspect="1"/>
          </p:cNvGraphicFramePr>
          <p:nvPr/>
        </p:nvGraphicFramePr>
        <p:xfrm>
          <a:off x="987425" y="1577975"/>
          <a:ext cx="7450138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3" name="Equation" r:id="rId4" imgW="2019240" imgH="266400" progId="Equation.3">
                  <p:embed/>
                </p:oleObj>
              </mc:Choice>
              <mc:Fallback>
                <p:oleObj name="Equation" r:id="rId4" imgW="2019240" imgH="266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425" y="1577975"/>
                        <a:ext cx="7450138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5651" name="Object 3"/>
          <p:cNvGraphicFramePr>
            <a:graphicFrameLocks noChangeAspect="1"/>
          </p:cNvGraphicFramePr>
          <p:nvPr/>
        </p:nvGraphicFramePr>
        <p:xfrm>
          <a:off x="603250" y="3109913"/>
          <a:ext cx="7804150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4" name="Equation" r:id="rId6" imgW="2425680" imgH="266400" progId="Equation.3">
                  <p:embed/>
                </p:oleObj>
              </mc:Choice>
              <mc:Fallback>
                <p:oleObj name="Equation" r:id="rId6" imgW="2425680" imgH="266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0" y="3109913"/>
                        <a:ext cx="7804150" cy="858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5652" name="Object 4"/>
          <p:cNvGraphicFramePr>
            <a:graphicFrameLocks noChangeAspect="1"/>
          </p:cNvGraphicFramePr>
          <p:nvPr/>
        </p:nvGraphicFramePr>
        <p:xfrm>
          <a:off x="596900" y="4586288"/>
          <a:ext cx="807720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5" name="Equation" r:id="rId8" imgW="2565360" imgH="241200" progId="Equation.3">
                  <p:embed/>
                </p:oleObj>
              </mc:Choice>
              <mc:Fallback>
                <p:oleObj name="Equation" r:id="rId8" imgW="256536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" y="4586288"/>
                        <a:ext cx="8077200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7698" name="Object 2"/>
          <p:cNvGraphicFramePr>
            <a:graphicFrameLocks noChangeAspect="1"/>
          </p:cNvGraphicFramePr>
          <p:nvPr/>
        </p:nvGraphicFramePr>
        <p:xfrm>
          <a:off x="939800" y="1706563"/>
          <a:ext cx="7543800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1" name="Equation" r:id="rId4" imgW="2654280" imgH="266400" progId="Equation.3">
                  <p:embed/>
                </p:oleObj>
              </mc:Choice>
              <mc:Fallback>
                <p:oleObj name="Equation" r:id="rId4" imgW="2654280" imgH="266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800" y="1706563"/>
                        <a:ext cx="7543800" cy="757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699" name="Object 3"/>
          <p:cNvGraphicFramePr>
            <a:graphicFrameLocks noChangeAspect="1"/>
          </p:cNvGraphicFramePr>
          <p:nvPr/>
        </p:nvGraphicFramePr>
        <p:xfrm>
          <a:off x="822325" y="3192463"/>
          <a:ext cx="7313613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2" name="Equation" r:id="rId6" imgW="2273040" imgH="266400" progId="Equation.3">
                  <p:embed/>
                </p:oleObj>
              </mc:Choice>
              <mc:Fallback>
                <p:oleObj name="Equation" r:id="rId6" imgW="2273040" imgH="266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325" y="3192463"/>
                        <a:ext cx="7313613" cy="858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700" name="Object 4"/>
          <p:cNvGraphicFramePr>
            <a:graphicFrameLocks noChangeAspect="1"/>
          </p:cNvGraphicFramePr>
          <p:nvPr/>
        </p:nvGraphicFramePr>
        <p:xfrm>
          <a:off x="609600" y="4635500"/>
          <a:ext cx="802005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3" name="Equation" r:id="rId8" imgW="2908080" imgH="266400" progId="Equation.3">
                  <p:embed/>
                </p:oleObj>
              </mc:Choice>
              <mc:Fallback>
                <p:oleObj name="Equation" r:id="rId8" imgW="2908080" imgH="266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635500"/>
                        <a:ext cx="8020050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52600"/>
            <a:ext cx="64008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 u="sng"/>
              <a:t>Review</a:t>
            </a:r>
          </a:p>
          <a:p>
            <a:pPr algn="l">
              <a:lnSpc>
                <a:spcPct val="90000"/>
              </a:lnSpc>
            </a:pPr>
            <a:endParaRPr lang="en-US" altLang="en-US" sz="3600"/>
          </a:p>
          <a:p>
            <a:pPr algn="l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/>
              <a:t>  A monomial is:</a:t>
            </a: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2057400" y="3886200"/>
            <a:ext cx="5562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A number, a variable, or the product of a number and one or more variables.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Polynomials</a:t>
            </a:r>
          </a:p>
        </p:txBody>
      </p:sp>
      <p:sp>
        <p:nvSpPr>
          <p:cNvPr id="9319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Coefficients: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endParaRPr lang="en-US" altLang="en-US" sz="1200"/>
          </a:p>
          <a:p>
            <a:r>
              <a:rPr lang="en-US" altLang="en-US"/>
              <a:t>Constants: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endParaRPr lang="en-US" altLang="en-US"/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1524000" y="2476500"/>
            <a:ext cx="609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A number that multiplies a variable.</a:t>
            </a:r>
          </a:p>
        </p:txBody>
      </p:sp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2044700" y="3429000"/>
            <a:ext cx="586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EX:    3x</a:t>
            </a:r>
            <a:r>
              <a:rPr lang="en-US" altLang="en-US" baseline="30000"/>
              <a:t>2</a:t>
            </a:r>
            <a:r>
              <a:rPr lang="en-US" altLang="en-US"/>
              <a:t>    </a:t>
            </a:r>
            <a:r>
              <a:rPr lang="en-US" altLang="en-US" baseline="30000"/>
              <a:t>	     </a:t>
            </a:r>
            <a:r>
              <a:rPr lang="en-US" altLang="en-US"/>
              <a:t>-5y</a:t>
            </a:r>
            <a:r>
              <a:rPr lang="en-US" altLang="en-US" baseline="30000"/>
              <a:t>6</a:t>
            </a:r>
            <a:r>
              <a:rPr lang="en-US" altLang="en-US"/>
              <a:t>	   	   12xy	    </a:t>
            </a:r>
          </a:p>
        </p:txBody>
      </p:sp>
      <p:sp>
        <p:nvSpPr>
          <p:cNvPr id="93196" name="Text Box 12"/>
          <p:cNvSpPr txBox="1">
            <a:spLocks noChangeArrowheads="1"/>
          </p:cNvSpPr>
          <p:nvPr/>
        </p:nvSpPr>
        <p:spPr bwMode="auto">
          <a:xfrm>
            <a:off x="1600200" y="4572000"/>
            <a:ext cx="6858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A number that appears by itself. It is not multiplied by a variable.</a:t>
            </a:r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2133600" y="55626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EX:   8              12		-3</a:t>
            </a:r>
          </a:p>
        </p:txBody>
      </p:sp>
      <p:pic>
        <p:nvPicPr>
          <p:cNvPr id="93198" name="Picture 14" descr="BD21298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543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200" name="Picture 16" descr="BD21298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075" y="35052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201" name="Picture 17" descr="BD21298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50" y="35560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3657600" y="34290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3</a:t>
            </a:r>
          </a:p>
        </p:txBody>
      </p:sp>
      <p:sp>
        <p:nvSpPr>
          <p:cNvPr id="93203" name="Text Box 19"/>
          <p:cNvSpPr txBox="1">
            <a:spLocks noChangeArrowheads="1"/>
          </p:cNvSpPr>
          <p:nvPr/>
        </p:nvSpPr>
        <p:spPr bwMode="auto">
          <a:xfrm>
            <a:off x="5181600" y="34290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-5</a:t>
            </a:r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7010400" y="34290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3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3" grpId="0" uiExpand="1" build="p"/>
      <p:bldP spid="93194" grpId="0"/>
      <p:bldP spid="93195" grpId="0" build="allAtOnce"/>
      <p:bldP spid="93196" grpId="0"/>
      <p:bldP spid="93197" grpId="0"/>
      <p:bldP spid="93202" grpId="0"/>
      <p:bldP spid="93203" grpId="0"/>
      <p:bldP spid="932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Polynomials</a:t>
            </a:r>
          </a:p>
        </p:txBody>
      </p:sp>
      <p:sp>
        <p:nvSpPr>
          <p:cNvPr id="1341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Variables: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endParaRPr lang="en-US" altLang="en-US" sz="1200"/>
          </a:p>
          <a:p>
            <a:r>
              <a:rPr lang="en-US" altLang="en-US"/>
              <a:t>Exponents:</a:t>
            </a:r>
          </a:p>
          <a:p>
            <a:pPr>
              <a:buFontTx/>
              <a:buNone/>
            </a:pPr>
            <a:endParaRPr lang="en-US" altLang="en-US"/>
          </a:p>
        </p:txBody>
      </p:sp>
      <p:sp>
        <p:nvSpPr>
          <p:cNvPr id="134148" name="Text Box 1028"/>
          <p:cNvSpPr txBox="1">
            <a:spLocks noChangeArrowheads="1"/>
          </p:cNvSpPr>
          <p:nvPr/>
        </p:nvSpPr>
        <p:spPr bwMode="auto">
          <a:xfrm>
            <a:off x="1524000" y="2476500"/>
            <a:ext cx="609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Any letter (non number)</a:t>
            </a:r>
          </a:p>
        </p:txBody>
      </p:sp>
      <p:sp>
        <p:nvSpPr>
          <p:cNvPr id="134149" name="Text Box 1029"/>
          <p:cNvSpPr txBox="1">
            <a:spLocks noChangeArrowheads="1"/>
          </p:cNvSpPr>
          <p:nvPr/>
        </p:nvSpPr>
        <p:spPr bwMode="auto">
          <a:xfrm>
            <a:off x="2044700" y="3429000"/>
            <a:ext cx="586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EX:    3x</a:t>
            </a:r>
            <a:r>
              <a:rPr lang="en-US" altLang="en-US" baseline="30000"/>
              <a:t>2</a:t>
            </a:r>
            <a:r>
              <a:rPr lang="en-US" altLang="en-US"/>
              <a:t>    x</a:t>
            </a:r>
            <a:r>
              <a:rPr lang="en-US" altLang="en-US" baseline="30000"/>
              <a:t>	     </a:t>
            </a:r>
            <a:r>
              <a:rPr lang="en-US" altLang="en-US"/>
              <a:t>-5y</a:t>
            </a:r>
            <a:r>
              <a:rPr lang="en-US" altLang="en-US" baseline="30000"/>
              <a:t>6</a:t>
            </a:r>
            <a:r>
              <a:rPr lang="en-US" altLang="en-US"/>
              <a:t>	    y	   12xy	     x &amp; y</a:t>
            </a:r>
          </a:p>
        </p:txBody>
      </p:sp>
      <p:sp>
        <p:nvSpPr>
          <p:cNvPr id="134151" name="Text Box 1031"/>
          <p:cNvSpPr txBox="1">
            <a:spLocks noChangeArrowheads="1"/>
          </p:cNvSpPr>
          <p:nvPr/>
        </p:nvSpPr>
        <p:spPr bwMode="auto">
          <a:xfrm>
            <a:off x="2133600" y="51816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EX:   x</a:t>
            </a:r>
            <a:r>
              <a:rPr lang="en-US" altLang="en-US" baseline="30000"/>
              <a:t>2</a:t>
            </a:r>
            <a:r>
              <a:rPr lang="en-US" altLang="en-US"/>
              <a:t>	     12y</a:t>
            </a:r>
            <a:r>
              <a:rPr lang="en-US" altLang="en-US" baseline="30000"/>
              <a:t>3                </a:t>
            </a:r>
            <a:r>
              <a:rPr lang="en-US" altLang="en-US"/>
              <a:t>-3b</a:t>
            </a:r>
            <a:r>
              <a:rPr lang="en-US" altLang="en-US" baseline="30000"/>
              <a:t>7</a:t>
            </a:r>
            <a:endParaRPr lang="en-US" altLang="en-US"/>
          </a:p>
        </p:txBody>
      </p:sp>
      <p:pic>
        <p:nvPicPr>
          <p:cNvPr id="134152" name="Picture 1032" descr="BD21298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543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153" name="Picture 1033" descr="BD21298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075" y="35052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154" name="Picture 1034" descr="BD21298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50" y="35560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4155" name="Text Box 1035"/>
          <p:cNvSpPr txBox="1">
            <a:spLocks noChangeArrowheads="1"/>
          </p:cNvSpPr>
          <p:nvPr/>
        </p:nvSpPr>
        <p:spPr bwMode="auto">
          <a:xfrm>
            <a:off x="1447800" y="45720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Power of the variable.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build="p"/>
      <p:bldP spid="134148" grpId="0"/>
      <p:bldP spid="134149" grpId="0"/>
      <p:bldP spid="134151" grpId="0"/>
      <p:bldP spid="1341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What is the degree of a monomial?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219200"/>
          </a:xfrm>
        </p:spPr>
        <p:txBody>
          <a:bodyPr/>
          <a:lstStyle/>
          <a:p>
            <a:r>
              <a:rPr lang="en-US" altLang="en-US"/>
              <a:t>The sum of the exponents of the variables in the monomial.</a:t>
            </a: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914400" y="3581400"/>
            <a:ext cx="7010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b="1"/>
              <a:t>Ex:      3</a:t>
            </a:r>
            <a:r>
              <a:rPr lang="en-US" altLang="en-US" sz="3200" b="1" i="1"/>
              <a:t>x</a:t>
            </a:r>
            <a:r>
              <a:rPr lang="en-US" altLang="en-US" sz="3200" b="1" baseline="30000"/>
              <a:t>2</a:t>
            </a:r>
            <a:r>
              <a:rPr lang="en-US" altLang="en-US" sz="3200" b="1"/>
              <a:t>          -6</a:t>
            </a:r>
            <a:r>
              <a:rPr lang="en-US" altLang="en-US" sz="3200" b="1" i="1"/>
              <a:t>x</a:t>
            </a:r>
            <a:r>
              <a:rPr lang="en-US" altLang="en-US" sz="3200" b="1" baseline="30000"/>
              <a:t>4</a:t>
            </a:r>
            <a:r>
              <a:rPr lang="en-US" altLang="en-US" sz="3200" b="1"/>
              <a:t>             8x</a:t>
            </a:r>
            <a:r>
              <a:rPr lang="en-US" altLang="en-US" sz="3200" b="1" baseline="30000"/>
              <a:t>2</a:t>
            </a:r>
            <a:r>
              <a:rPr lang="en-US" altLang="en-US" sz="3200" b="1"/>
              <a:t>y</a:t>
            </a:r>
            <a:r>
              <a:rPr lang="en-US" altLang="en-US" sz="3200" b="1" baseline="30000"/>
              <a:t>3</a:t>
            </a:r>
            <a:endParaRPr lang="en-US" altLang="en-US" sz="3200" b="1"/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762000" y="45720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Degree:      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2286000" y="45720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2</a:t>
            </a:r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4191000" y="45720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4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6477000" y="45593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3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3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  <p:bldP spid="83972" grpId="0"/>
      <p:bldP spid="83974" grpId="0"/>
      <p:bldP spid="83975" grpId="0"/>
      <p:bldP spid="839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/>
          <a:lstStyle/>
          <a:p>
            <a:r>
              <a:rPr lang="en-US" altLang="en-US" sz="4000"/>
              <a:t>What is the degree of the monomial:   -4x</a:t>
            </a:r>
            <a:r>
              <a:rPr lang="en-US" altLang="en-US" sz="4000" baseline="30000"/>
              <a:t>2</a:t>
            </a:r>
            <a:r>
              <a:rPr lang="en-US" altLang="en-US" sz="4000"/>
              <a:t>y</a:t>
            </a:r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838200"/>
          </a:xfrm>
        </p:spPr>
        <p:txBody>
          <a:bodyPr/>
          <a:lstStyle/>
          <a:p>
            <a:r>
              <a:rPr lang="en-US" altLang="en-US">
                <a:hlinkClick r:id="rId3" action="ppaction://hlinksldjump"/>
              </a:rPr>
              <a:t>2</a:t>
            </a:r>
            <a:r>
              <a:rPr lang="en-US" altLang="en-US"/>
              <a:t>		</a:t>
            </a:r>
            <a:r>
              <a:rPr lang="en-US" altLang="en-US">
                <a:hlinkClick r:id="rId3" action="ppaction://hlinksldjump"/>
              </a:rPr>
              <a:t>1</a:t>
            </a:r>
            <a:r>
              <a:rPr lang="en-US" altLang="en-US"/>
              <a:t>		</a:t>
            </a:r>
            <a:r>
              <a:rPr lang="en-US" altLang="en-US">
                <a:hlinkClick r:id="rId4" action="ppaction://hlinksldjump"/>
              </a:rPr>
              <a:t>3</a:t>
            </a:r>
            <a:r>
              <a:rPr lang="en-US" altLang="en-US"/>
              <a:t>		</a:t>
            </a:r>
            <a:r>
              <a:rPr lang="en-US" altLang="en-US">
                <a:hlinkClick r:id="rId3" action="ppaction://hlinksldjump"/>
              </a:rPr>
              <a:t>0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8" name="WordArt 6"/>
          <p:cNvSpPr>
            <a:spLocks noChangeArrowheads="1" noChangeShapeType="1" noTextEdit="1"/>
          </p:cNvSpPr>
          <p:nvPr/>
        </p:nvSpPr>
        <p:spPr bwMode="auto">
          <a:xfrm>
            <a:off x="1676400" y="1981200"/>
            <a:ext cx="5943600" cy="3048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2E287C"/>
                    </a:gs>
                    <a:gs pos="100000">
                      <a:srgbClr val="6666FF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Correct!!  </a:t>
            </a:r>
          </a:p>
        </p:txBody>
      </p:sp>
      <p:sp>
        <p:nvSpPr>
          <p:cNvPr id="100359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382000" y="6400800"/>
            <a:ext cx="457200" cy="304800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6" name="WordArt 6" descr="White marble"/>
          <p:cNvSpPr>
            <a:spLocks noChangeArrowheads="1" noChangeShapeType="1" noTextEdit="1"/>
          </p:cNvSpPr>
          <p:nvPr/>
        </p:nvSpPr>
        <p:spPr bwMode="auto">
          <a:xfrm>
            <a:off x="1790700" y="2146300"/>
            <a:ext cx="5715000" cy="2590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 Black"/>
              </a:rPr>
              <a:t>Sorry.</a:t>
            </a:r>
          </a:p>
        </p:txBody>
      </p:sp>
      <p:sp>
        <p:nvSpPr>
          <p:cNvPr id="102407" name="AutoShape 7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 flipH="1">
            <a:off x="152400" y="6400800"/>
            <a:ext cx="609600" cy="304800"/>
          </a:xfrm>
          <a:prstGeom prst="actionButtonReturn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n Clip">
  <a:themeElements>
    <a:clrScheme name="Fun Clip 1">
      <a:dk1>
        <a:srgbClr val="330000"/>
      </a:dk1>
      <a:lt1>
        <a:srgbClr val="FFFFFF"/>
      </a:lt1>
      <a:dk2>
        <a:srgbClr val="320000"/>
      </a:dk2>
      <a:lt2>
        <a:srgbClr val="808080"/>
      </a:lt2>
      <a:accent1>
        <a:srgbClr val="FFCC00"/>
      </a:accent1>
      <a:accent2>
        <a:srgbClr val="FFDC4C"/>
      </a:accent2>
      <a:accent3>
        <a:srgbClr val="FFFFFF"/>
      </a:accent3>
      <a:accent4>
        <a:srgbClr val="2A0000"/>
      </a:accent4>
      <a:accent5>
        <a:srgbClr val="FFE2AA"/>
      </a:accent5>
      <a:accent6>
        <a:srgbClr val="E7C744"/>
      </a:accent6>
      <a:hlink>
        <a:srgbClr val="009999"/>
      </a:hlink>
      <a:folHlink>
        <a:srgbClr val="CC6018"/>
      </a:folHlink>
    </a:clrScheme>
    <a:fontScheme name="Fun Clip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Fun Clip 1">
        <a:dk1>
          <a:srgbClr val="330000"/>
        </a:dk1>
        <a:lt1>
          <a:srgbClr val="FFFFFF"/>
        </a:lt1>
        <a:dk2>
          <a:srgbClr val="320000"/>
        </a:dk2>
        <a:lt2>
          <a:srgbClr val="808080"/>
        </a:lt2>
        <a:accent1>
          <a:srgbClr val="FFCC00"/>
        </a:accent1>
        <a:accent2>
          <a:srgbClr val="FFDC4C"/>
        </a:accent2>
        <a:accent3>
          <a:srgbClr val="FFFFFF"/>
        </a:accent3>
        <a:accent4>
          <a:srgbClr val="2A0000"/>
        </a:accent4>
        <a:accent5>
          <a:srgbClr val="FFE2AA"/>
        </a:accent5>
        <a:accent6>
          <a:srgbClr val="E7C744"/>
        </a:accent6>
        <a:hlink>
          <a:srgbClr val="009999"/>
        </a:hlink>
        <a:folHlink>
          <a:srgbClr val="CC601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Q29:Applications:Microsoft Office 2004:Templates:Presentations:Designs:Fun Clip</Template>
  <TotalTime>227</TotalTime>
  <Words>283</Words>
  <Application>Microsoft Office PowerPoint</Application>
  <PresentationFormat>On-screen Show (4:3)</PresentationFormat>
  <Paragraphs>123</Paragraphs>
  <Slides>28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ＭＳ Ｐゴシック</vt:lpstr>
      <vt:lpstr>Fun Clip</vt:lpstr>
      <vt:lpstr>Microsoft Equation 3.0</vt:lpstr>
      <vt:lpstr>PowerPoint Presentation</vt:lpstr>
      <vt:lpstr>Objectives</vt:lpstr>
      <vt:lpstr>PowerPoint Presentation</vt:lpstr>
      <vt:lpstr>Polynomials</vt:lpstr>
      <vt:lpstr>Polynomials</vt:lpstr>
      <vt:lpstr>What is the degree of a monomial?</vt:lpstr>
      <vt:lpstr>What is the degree of the monomial:   -4x2y</vt:lpstr>
      <vt:lpstr>PowerPoint Presentation</vt:lpstr>
      <vt:lpstr>PowerPoint Presentation</vt:lpstr>
      <vt:lpstr>What are Polynomials?</vt:lpstr>
      <vt:lpstr>Classifying Polynomials</vt:lpstr>
      <vt:lpstr>Classify each polynomial: monomial, binomial, trinomial, or none</vt:lpstr>
      <vt:lpstr>What is the degree of a polynomial with more than 1 term? </vt:lpstr>
      <vt:lpstr>Combining Like Terms</vt:lpstr>
      <vt:lpstr>Find the like terms</vt:lpstr>
      <vt:lpstr>Adding and Subtracting Polynomials</vt:lpstr>
      <vt:lpstr>Add</vt:lpstr>
      <vt:lpstr>Subtract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 Department of Education</dc:creator>
  <cp:lastModifiedBy>test</cp:lastModifiedBy>
  <cp:revision>12</cp:revision>
  <dcterms:created xsi:type="dcterms:W3CDTF">2009-02-06T18:32:02Z</dcterms:created>
  <dcterms:modified xsi:type="dcterms:W3CDTF">2014-09-23T11:42:03Z</dcterms:modified>
</cp:coreProperties>
</file>